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3" r:id="rId3"/>
    <p:sldId id="256" r:id="rId4"/>
    <p:sldId id="259" r:id="rId5"/>
    <p:sldId id="261" r:id="rId6"/>
    <p:sldId id="257" r:id="rId7"/>
    <p:sldId id="262" r:id="rId8"/>
    <p:sldId id="260" r:id="rId9"/>
    <p:sldId id="264" r:id="rId10"/>
    <p:sldId id="265" r:id="rId11"/>
    <p:sldId id="266" r:id="rId12"/>
    <p:sldId id="276" r:id="rId13"/>
    <p:sldId id="275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6A6D-FEFB-4D6E-A7FD-8DCD8929D17A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31E1-C43A-4B67-9767-FCB422779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youtube.com/watch?v=gvA3Xw-n_UQ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tpatrick_hilloftara.jpg" TargetMode="External"/><Relationship Id="rId13" Type="http://schemas.openxmlformats.org/officeDocument/2006/relationships/hyperlink" Target="http://www.youtube.com/watch?v=gvA3Xw-n_UQ" TargetMode="External"/><Relationship Id="rId18" Type="http://schemas.openxmlformats.org/officeDocument/2006/relationships/hyperlink" Target="http://cs.wikipedia.org/wiki/Velikono%C4%8Dn%C3%AD_povst%C3%A1n%C3%AD" TargetMode="External"/><Relationship Id="rId3" Type="http://schemas.openxmlformats.org/officeDocument/2006/relationships/hyperlink" Target="http://cs.wikipedia.org/wiki/Soubor:EU-Ireland.svg" TargetMode="External"/><Relationship Id="rId7" Type="http://schemas.openxmlformats.org/officeDocument/2006/relationships/hyperlink" Target="http://cs.wikipedia.org/wiki/Soubor:Bru_na_Boinne_-_Newgrange.jpg" TargetMode="External"/><Relationship Id="rId12" Type="http://schemas.openxmlformats.org/officeDocument/2006/relationships/hyperlink" Target="http://cs.wikipedia.org/wiki/Soubor:Leprechaun_ill_artlibre_jnl.png" TargetMode="External"/><Relationship Id="rId17" Type="http://schemas.openxmlformats.org/officeDocument/2006/relationships/hyperlink" Target="http://cs.wikipedia.org/wiki/Irsko_%28ostrov%29" TargetMode="External"/><Relationship Id="rId2" Type="http://schemas.openxmlformats.org/officeDocument/2006/relationships/hyperlink" Target="http://cs.wikipedia.org/wiki/Soubor:Flag_of_Ireland.svg" TargetMode="External"/><Relationship Id="rId16" Type="http://schemas.openxmlformats.org/officeDocument/2006/relationships/hyperlink" Target="http://cs.wikipedia.org/wiki/Irsk%C3%A1_vlaj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Irland_karte.png" TargetMode="External"/><Relationship Id="rId11" Type="http://schemas.openxmlformats.org/officeDocument/2006/relationships/hyperlink" Target="http://cs.wikipedia.org/wiki/Soubor:TullamoreDewWhisky.JPG" TargetMode="External"/><Relationship Id="rId5" Type="http://schemas.openxmlformats.org/officeDocument/2006/relationships/hyperlink" Target="http://cs.wikipedia.org/wiki/Soubor:Four_Provinces_Flag.svg" TargetMode="External"/><Relationship Id="rId15" Type="http://schemas.openxmlformats.org/officeDocument/2006/relationships/hyperlink" Target="http://cs.wikipedia.org/wiki/Administrativn%C3%AD_d%C4%9Blen%C3%AD_Irska" TargetMode="External"/><Relationship Id="rId10" Type="http://schemas.openxmlformats.org/officeDocument/2006/relationships/hyperlink" Target="http://cs.wikipedia.org/wiki/Soubor:Bottles_of_Jameson_Irish_Whiskey.JPG" TargetMode="External"/><Relationship Id="rId19" Type="http://schemas.openxmlformats.org/officeDocument/2006/relationships/hyperlink" Target="http://cs.wikipedia.org/wiki/Irsk%C3%A1_republik%C3%A1nsk%C3%A1_arm%C3%A1da" TargetMode="External"/><Relationship Id="rId4" Type="http://schemas.openxmlformats.org/officeDocument/2006/relationships/hyperlink" Target="http://cs.wikipedia.org/wiki/Soubor:Coat_of_arms_of_Ireland.svg" TargetMode="External"/><Relationship Id="rId9" Type="http://schemas.openxmlformats.org/officeDocument/2006/relationships/hyperlink" Target="http://cs.wikipedia.org/wiki/Soubor:Irish_clover.jpg" TargetMode="External"/><Relationship Id="rId14" Type="http://schemas.openxmlformats.org/officeDocument/2006/relationships/hyperlink" Target="http://cs.wikipedia.org/wiki/Irsk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470025"/>
          </a:xfrm>
        </p:spPr>
        <p:txBody>
          <a:bodyPr>
            <a:noAutofit/>
          </a:bodyPr>
          <a:lstStyle/>
          <a:p>
            <a:r>
              <a:rPr lang="cs-CZ" sz="16600" dirty="0" smtClean="0">
                <a:solidFill>
                  <a:srgbClr val="C00000"/>
                </a:solidFill>
                <a:latin typeface="Algerian" pitchFamily="82" charset="0"/>
              </a:rPr>
              <a:t>Irsko</a:t>
            </a:r>
            <a:endParaRPr lang="cs-CZ" sz="166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</a:rPr>
              <a:t>Autor: Bařinková Kristýna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Třída: Druhá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Rok: 2012/2013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bor:Bru na Boinne - Newg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892" y="2708920"/>
            <a:ext cx="5532107" cy="4149080"/>
          </a:xfrm>
          <a:prstGeom prst="rect">
            <a:avLst/>
          </a:prstGeom>
          <a:noFill/>
        </p:spPr>
      </p:pic>
      <p:pic>
        <p:nvPicPr>
          <p:cNvPr id="23562" name="Picture 10" descr="http://www.sacredsites.com/europe/ireland/images/skelligmichae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148647" cy="3429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148064" y="116632"/>
            <a:ext cx="162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Skellig</a:t>
            </a:r>
            <a:r>
              <a:rPr lang="cs-CZ" dirty="0" smtClean="0"/>
              <a:t> Michael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627784" y="6237312"/>
            <a:ext cx="100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naleziště</a:t>
            </a:r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upload.wikimedia.org/wikipedia/commons/thumb/b/b6/Chicago_River_dyed_green%2C_focus_on_river.jpg/800px-Chicago_River_dyed_green%2C_focus_on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591018"/>
          </a:xfrm>
          <a:prstGeom prst="rect">
            <a:avLst/>
          </a:prstGeom>
          <a:noFill/>
        </p:spPr>
      </p:pic>
      <p:pic>
        <p:nvPicPr>
          <p:cNvPr id="3" name="Picture 4" descr="Soubor:Stpatrick hilloft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52524"/>
            <a:ext cx="4286250" cy="5705476"/>
          </a:xfrm>
          <a:prstGeom prst="rect">
            <a:avLst/>
          </a:prstGeom>
          <a:noFill/>
        </p:spPr>
      </p:pic>
      <p:pic>
        <p:nvPicPr>
          <p:cNvPr id="4" name="Picture 6" descr="Soubor:Irish cl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1449"/>
            <a:ext cx="2895600" cy="28765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60032" y="1886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Řeka Chicago</a:t>
            </a:r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oubor:Bottles of Jameson Irish Whis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1017"/>
            <a:ext cx="4283968" cy="3316983"/>
          </a:xfrm>
          <a:prstGeom prst="rect">
            <a:avLst/>
          </a:prstGeom>
          <a:noFill/>
        </p:spPr>
      </p:pic>
      <p:pic>
        <p:nvPicPr>
          <p:cNvPr id="33796" name="Picture 4" descr="Soubor:Leprechaun ill artlibre jn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152524"/>
            <a:ext cx="3219450" cy="5705476"/>
          </a:xfrm>
          <a:prstGeom prst="rect">
            <a:avLst/>
          </a:prstGeom>
          <a:noFill/>
        </p:spPr>
      </p:pic>
      <p:pic>
        <p:nvPicPr>
          <p:cNvPr id="33798" name="Picture 6" descr="http://4.bp.blogspot.com/_u4BDiYRAXZ0/S88ZaKHqGhI/AAAAAAAAFAw/nKtR3AXkszs/s1600/lord_of_the_dan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545848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068960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hlinkClick r:id="rId2"/>
              </a:rPr>
              <a:t>http</a:t>
            </a:r>
            <a:r>
              <a:rPr lang="cs-CZ" sz="1400" dirty="0" smtClean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cs.wikipedia.org/wiki/Soubor:Flag_of_Ireland.svg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cs.wikipedia.org/wiki/Soubor:EU-Ireland.svg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cs.wikipedia.org/wiki/Soubor:Coat_of_arms_of_Ireland.svg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</a:t>
            </a:r>
            <a:r>
              <a:rPr lang="cs-CZ" sz="1400" dirty="0" smtClean="0">
                <a:hlinkClick r:id="rId5"/>
              </a:rPr>
              <a:t>://</a:t>
            </a:r>
            <a:r>
              <a:rPr lang="cs-CZ" sz="1400" dirty="0" smtClean="0">
                <a:hlinkClick r:id="rId5"/>
              </a:rPr>
              <a:t>cs.wikipedia.org/wiki/Soubor:Four_Provinces_Flag.svg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cs.wikipedia.org/wiki/Soubor:Irland_karte.png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http://cs.wikipedia.org/wiki/Soubor:Bru_na_Boinne_-_</a:t>
            </a:r>
            <a:r>
              <a:rPr lang="cs-CZ" sz="1400" dirty="0" smtClean="0">
                <a:hlinkClick r:id="rId7"/>
              </a:rPr>
              <a:t>Newgrange.jpg</a:t>
            </a:r>
            <a:endParaRPr lang="cs-CZ" sz="1400" dirty="0" smtClean="0"/>
          </a:p>
          <a:p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cs.wikipedia.org/wiki/Soubor:Stpatrick_hilloftara.jpg</a:t>
            </a:r>
            <a:r>
              <a:rPr lang="cs-CZ" sz="1400" dirty="0" smtClean="0"/>
              <a:t>  </a:t>
            </a:r>
          </a:p>
          <a:p>
            <a:r>
              <a:rPr lang="cs-CZ" sz="1400" dirty="0" smtClean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cs.wikipedia.org/wiki/Soubor:Irish_clover.jpg</a:t>
            </a:r>
            <a:r>
              <a:rPr lang="cs-CZ" sz="1400" dirty="0" smtClean="0"/>
              <a:t> </a:t>
            </a:r>
          </a:p>
          <a:p>
            <a:r>
              <a:rPr lang="cs-CZ" sz="1400" dirty="0" smtClean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cs.wikipedia.org/wiki/Soubor:Bottles_of_Jameson_Irish_Whiskey.JPG</a:t>
            </a:r>
            <a:endParaRPr lang="cs-CZ" sz="1400" dirty="0" smtClean="0"/>
          </a:p>
          <a:p>
            <a:r>
              <a:rPr lang="cs-CZ" sz="1400" dirty="0" smtClean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cs.wikipedia.org/wiki/Soubor:TullamoreDewWhisky.JPG</a:t>
            </a:r>
            <a:r>
              <a:rPr lang="cs-CZ" sz="1400" dirty="0" smtClean="0"/>
              <a:t> </a:t>
            </a:r>
          </a:p>
          <a:p>
            <a:r>
              <a:rPr lang="cs-CZ" sz="1400" dirty="0" smtClean="0">
                <a:hlinkClick r:id="rId12"/>
              </a:rPr>
              <a:t>http://</a:t>
            </a:r>
            <a:r>
              <a:rPr lang="cs-CZ" sz="1400" dirty="0" smtClean="0">
                <a:hlinkClick r:id="rId12"/>
              </a:rPr>
              <a:t>cs.wikipedia.org/wiki/Soubor:Leprechaun_ill_artlibre_jnl.png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(</a:t>
            </a:r>
            <a:r>
              <a:rPr lang="cs-CZ" sz="1400" dirty="0" smtClean="0">
                <a:hlinkClick r:id="rId13"/>
              </a:rPr>
              <a:t>http://www.</a:t>
            </a:r>
            <a:r>
              <a:rPr lang="cs-CZ" sz="1400" dirty="0" err="1" smtClean="0">
                <a:hlinkClick r:id="rId13"/>
              </a:rPr>
              <a:t>youtube.com</a:t>
            </a:r>
            <a:r>
              <a:rPr lang="cs-CZ" sz="1400" dirty="0" smtClean="0">
                <a:hlinkClick r:id="rId13"/>
              </a:rPr>
              <a:t>/</a:t>
            </a:r>
            <a:r>
              <a:rPr lang="cs-CZ" sz="1400" dirty="0" err="1" smtClean="0">
                <a:hlinkClick r:id="rId13"/>
              </a:rPr>
              <a:t>watch</a:t>
            </a:r>
            <a:r>
              <a:rPr lang="cs-CZ" sz="1400" dirty="0" smtClean="0">
                <a:hlinkClick r:id="rId13"/>
              </a:rPr>
              <a:t>?v=gvA3Xw-n_UQ</a:t>
            </a:r>
            <a:r>
              <a:rPr lang="cs-CZ" sz="1400" dirty="0" smtClean="0"/>
              <a:t>) - ukázka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67544" y="908720"/>
            <a:ext cx="65945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hlinkClick r:id="rId14"/>
              </a:rPr>
              <a:t>http://</a:t>
            </a:r>
            <a:r>
              <a:rPr lang="cs-CZ" sz="1400" dirty="0" smtClean="0">
                <a:hlinkClick r:id="rId14"/>
              </a:rPr>
              <a:t>cs.wikipedia.org/wiki/Irsko</a:t>
            </a:r>
            <a:endParaRPr lang="cs-CZ" sz="1400" dirty="0" smtClean="0"/>
          </a:p>
          <a:p>
            <a:r>
              <a:rPr lang="cs-CZ" sz="1400" dirty="0" smtClean="0">
                <a:hlinkClick r:id="rId15"/>
              </a:rPr>
              <a:t>http://</a:t>
            </a:r>
            <a:r>
              <a:rPr lang="cs-CZ" sz="1400" dirty="0" smtClean="0">
                <a:hlinkClick r:id="rId15"/>
              </a:rPr>
              <a:t>cs.wikipedia.org/wiki/Administrativn%C3%AD_d%C4%9Blen%C3%AD_Irska</a:t>
            </a:r>
            <a:endParaRPr lang="cs-CZ" sz="1400" dirty="0" smtClean="0"/>
          </a:p>
          <a:p>
            <a:r>
              <a:rPr lang="cs-CZ" sz="1400" dirty="0" smtClean="0">
                <a:hlinkClick r:id="rId16"/>
              </a:rPr>
              <a:t>http://</a:t>
            </a:r>
            <a:r>
              <a:rPr lang="cs-CZ" sz="1400" dirty="0" smtClean="0">
                <a:hlinkClick r:id="rId16"/>
              </a:rPr>
              <a:t>cs.wikipedia.org/wiki/Irsk%C3%A1_vlajka</a:t>
            </a:r>
            <a:endParaRPr lang="cs-CZ" sz="1400" dirty="0" smtClean="0"/>
          </a:p>
          <a:p>
            <a:r>
              <a:rPr lang="cs-CZ" sz="1400" dirty="0" smtClean="0">
                <a:hlinkClick r:id="rId17"/>
              </a:rPr>
              <a:t>http://cs.wikipedia.org/wiki/Irsko_%</a:t>
            </a:r>
            <a:r>
              <a:rPr lang="cs-CZ" sz="1400" dirty="0" smtClean="0">
                <a:hlinkClick r:id="rId17"/>
              </a:rPr>
              <a:t>28ostrov%29</a:t>
            </a:r>
            <a:endParaRPr lang="cs-CZ" sz="1400" dirty="0" smtClean="0"/>
          </a:p>
          <a:p>
            <a:r>
              <a:rPr lang="cs-CZ" sz="1400" dirty="0" smtClean="0">
                <a:hlinkClick r:id="rId18"/>
              </a:rPr>
              <a:t>http://</a:t>
            </a:r>
            <a:r>
              <a:rPr lang="cs-CZ" sz="1400" dirty="0" smtClean="0">
                <a:hlinkClick r:id="rId18"/>
              </a:rPr>
              <a:t>cs.wikipedia.org/wiki/Velikono%C4%8Dn%C3%AD_povst%C3%A1n%C3%AD</a:t>
            </a:r>
            <a:endParaRPr lang="cs-CZ" sz="1400" dirty="0" smtClean="0"/>
          </a:p>
          <a:p>
            <a:r>
              <a:rPr lang="cs-CZ" sz="1400" dirty="0" smtClean="0">
                <a:hlinkClick r:id="rId19"/>
              </a:rPr>
              <a:t>http://</a:t>
            </a:r>
            <a:r>
              <a:rPr lang="cs-CZ" sz="1400" dirty="0" smtClean="0">
                <a:hlinkClick r:id="rId19"/>
              </a:rPr>
              <a:t>cs.wikipedia.org/wiki/Irsk%C3%A1_republik%C3%A1nsk%C3%A1_arm%C3%A1da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latin typeface="Courier New" pitchFamily="49" charset="0"/>
                <a:cs typeface="Courier New" pitchFamily="49" charset="0"/>
              </a:rPr>
              <a:t>Zdroje</a:t>
            </a:r>
            <a:endParaRPr lang="cs-CZ" sz="4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3691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/>
              <a:t>Děkuji za pozornost </a:t>
            </a:r>
            <a:r>
              <a:rPr lang="cs-CZ" sz="6600" dirty="0" smtClean="0">
                <a:sym typeface="Wingdings" pitchFamily="2" charset="2"/>
              </a:rPr>
              <a:t> </a:t>
            </a:r>
            <a:endParaRPr lang="cs-CZ" sz="66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 smtClean="0">
                <a:latin typeface="Courier New" pitchFamily="49" charset="0"/>
                <a:cs typeface="Courier New" pitchFamily="49" charset="0"/>
              </a:rPr>
              <a:t>Obsah</a:t>
            </a: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196752"/>
            <a:ext cx="7056784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3200" dirty="0" smtClean="0"/>
              <a:t>Základní informace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geografie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administrativní dělení</a:t>
            </a:r>
            <a:br>
              <a:rPr lang="cs-CZ" sz="3200" dirty="0" smtClean="0"/>
            </a:br>
            <a:r>
              <a:rPr lang="cs-CZ" sz="3200" dirty="0" smtClean="0"/>
              <a:t>- hospodářství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zajímavosti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zdroje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112474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Irská republika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rozloha: 70 273 </a:t>
            </a:r>
            <a:r>
              <a:rPr lang="cs-CZ" sz="2800" dirty="0" smtClean="0"/>
              <a:t>km²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poč</a:t>
            </a:r>
            <a:r>
              <a:rPr lang="cs-CZ" sz="2800" dirty="0" smtClean="0"/>
              <a:t>et obyvatel</a:t>
            </a:r>
            <a:r>
              <a:rPr lang="cs-CZ" sz="2800" dirty="0" smtClean="0"/>
              <a:t>: 4</a:t>
            </a:r>
            <a:r>
              <a:rPr lang="cs-CZ" sz="2800" dirty="0" smtClean="0"/>
              <a:t> 588 </a:t>
            </a:r>
            <a:r>
              <a:rPr lang="cs-CZ" sz="2800" dirty="0" smtClean="0"/>
              <a:t>252 (2011)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hustota zalidnění 65,3</a:t>
            </a:r>
            <a:r>
              <a:rPr lang="cs-CZ" sz="2800" dirty="0" smtClean="0"/>
              <a:t> ob. / km²</a:t>
            </a:r>
            <a:endParaRPr lang="cs-CZ" sz="2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hl. město: Dublin (</a:t>
            </a:r>
            <a:r>
              <a:rPr lang="cs-CZ" sz="2800" dirty="0" smtClean="0"/>
              <a:t>495 </a:t>
            </a:r>
            <a:r>
              <a:rPr lang="cs-CZ" sz="2800" dirty="0" smtClean="0"/>
              <a:t>781 obyvatel)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jazyky</a:t>
            </a:r>
            <a:r>
              <a:rPr lang="cs-CZ" sz="2800" dirty="0" smtClean="0"/>
              <a:t>: irština </a:t>
            </a:r>
            <a:r>
              <a:rPr lang="cs-CZ" sz="2800" dirty="0" smtClean="0"/>
              <a:t>a angličtina</a:t>
            </a:r>
            <a:endParaRPr lang="cs-CZ" sz="2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Irsko je parlamentní republika (prezident Michael D. </a:t>
            </a:r>
            <a:r>
              <a:rPr lang="cs-CZ" sz="2800" dirty="0" err="1" smtClean="0"/>
              <a:t>Higgins</a:t>
            </a:r>
            <a:r>
              <a:rPr lang="cs-CZ" sz="2800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členem OSN a EU</a:t>
            </a:r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atin typeface="Courier New" pitchFamily="49" charset="0"/>
                <a:cs typeface="Courier New" pitchFamily="49" charset="0"/>
              </a:rPr>
              <a:t>Základní informace</a:t>
            </a:r>
            <a:endParaRPr lang="cs-CZ" sz="4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oubor:Coat of arms of Ire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463073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63888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Stání znak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Státní vlajka</a:t>
            </a:r>
            <a:endParaRPr lang="cs-CZ" dirty="0"/>
          </a:p>
        </p:txBody>
      </p:sp>
      <p:pic>
        <p:nvPicPr>
          <p:cNvPr id="29704" name="Picture 8" descr="Soubor:Michael d higg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9" y="-1"/>
            <a:ext cx="3059832" cy="4070729"/>
          </a:xfrm>
          <a:prstGeom prst="rect">
            <a:avLst/>
          </a:prstGeom>
          <a:noFill/>
        </p:spPr>
      </p:pic>
      <p:pic>
        <p:nvPicPr>
          <p:cNvPr id="29698" name="Picture 2" descr="Soubor:Flag of Ireland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080" y="3789040"/>
            <a:ext cx="6137920" cy="306896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076056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prezident</a:t>
            </a:r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20688"/>
            <a:ext cx="9144000" cy="600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nachází se na Irském ostrově v severozápadní Evropě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součástí západní Evropy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kolem Irska se nachází Atlantský oceán, Irské moře, Svatojiřský průliv a Keltské </a:t>
            </a:r>
            <a:r>
              <a:rPr lang="cs-CZ" sz="2000" dirty="0" smtClean="0"/>
              <a:t>moře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nížinaté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větší pohoří </a:t>
            </a:r>
            <a:r>
              <a:rPr lang="cs-CZ" sz="2000" dirty="0" err="1" smtClean="0"/>
              <a:t>pohoří</a:t>
            </a:r>
            <a:r>
              <a:rPr lang="cs-CZ" sz="2000" dirty="0" smtClean="0"/>
              <a:t> </a:t>
            </a:r>
            <a:r>
              <a:rPr lang="cs-CZ" sz="2000" dirty="0" err="1" smtClean="0"/>
              <a:t>Macgillycuddy</a:t>
            </a:r>
            <a:r>
              <a:rPr lang="cs-CZ" sz="2000" dirty="0" smtClean="0"/>
              <a:t>'s </a:t>
            </a:r>
            <a:r>
              <a:rPr lang="cs-CZ" sz="2000" dirty="0" err="1" smtClean="0"/>
              <a:t>Reeks</a:t>
            </a:r>
            <a:r>
              <a:rPr lang="cs-CZ" sz="2000" dirty="0" smtClean="0"/>
              <a:t> </a:t>
            </a:r>
            <a:r>
              <a:rPr lang="cs-CZ" sz="2000" dirty="0" smtClean="0"/>
              <a:t>a </a:t>
            </a:r>
            <a:r>
              <a:rPr lang="cs-CZ" sz="2000" dirty="0" err="1" smtClean="0"/>
              <a:t>Wicklow</a:t>
            </a:r>
            <a:r>
              <a:rPr lang="cs-CZ" sz="2000" dirty="0" smtClean="0"/>
              <a:t> </a:t>
            </a:r>
            <a:r>
              <a:rPr lang="cs-CZ" sz="2000" dirty="0" err="1" smtClean="0"/>
              <a:t>Mountains</a:t>
            </a: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nejvyšší </a:t>
            </a:r>
            <a:r>
              <a:rPr lang="cs-CZ" sz="2000" dirty="0" smtClean="0"/>
              <a:t>vrchol </a:t>
            </a:r>
            <a:r>
              <a:rPr lang="cs-CZ" sz="2000" dirty="0" err="1" smtClean="0"/>
              <a:t>Carrauntoohil</a:t>
            </a:r>
            <a:r>
              <a:rPr lang="cs-CZ" sz="2000" dirty="0" smtClean="0"/>
              <a:t> (</a:t>
            </a:r>
            <a:r>
              <a:rPr lang="cs-CZ" sz="2000" dirty="0" err="1" smtClean="0"/>
              <a:t>Carn</a:t>
            </a:r>
            <a:r>
              <a:rPr lang="cs-CZ" sz="2000" dirty="0" smtClean="0"/>
              <a:t> </a:t>
            </a:r>
            <a:r>
              <a:rPr lang="cs-CZ" sz="2000" dirty="0" err="1" smtClean="0"/>
              <a:t>Tuathail</a:t>
            </a:r>
            <a:r>
              <a:rPr lang="cs-CZ" sz="2000" dirty="0" smtClean="0"/>
              <a:t>) 1041m n. m.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nejdelší řeka Shannon</a:t>
            </a:r>
            <a:br>
              <a:rPr lang="cs-CZ" sz="2000" dirty="0" smtClean="0"/>
            </a:br>
            <a:r>
              <a:rPr lang="cs-CZ" sz="2000" dirty="0" smtClean="0"/>
              <a:t>	-&gt; 3 velká jezera ležící na řece </a:t>
            </a:r>
            <a:r>
              <a:rPr lang="en-US" sz="2000" dirty="0" err="1" smtClean="0"/>
              <a:t>Lough</a:t>
            </a:r>
            <a:r>
              <a:rPr lang="en-US" sz="2000" dirty="0" smtClean="0"/>
              <a:t> Allen, </a:t>
            </a:r>
            <a:r>
              <a:rPr lang="en-US" sz="2000" dirty="0" err="1" smtClean="0"/>
              <a:t>Lough</a:t>
            </a:r>
            <a:r>
              <a:rPr lang="en-US" sz="2000" dirty="0" smtClean="0"/>
              <a:t> </a:t>
            </a:r>
            <a:r>
              <a:rPr lang="en-US" sz="2000" dirty="0" err="1" smtClean="0"/>
              <a:t>Ree</a:t>
            </a:r>
            <a:r>
              <a:rPr lang="en-US" sz="2000" dirty="0" smtClean="0"/>
              <a:t> a </a:t>
            </a:r>
            <a:r>
              <a:rPr lang="en-US" sz="2000" dirty="0" err="1" smtClean="0"/>
              <a:t>Lough</a:t>
            </a:r>
            <a:r>
              <a:rPr lang="en-US" sz="2000" dirty="0" smtClean="0"/>
              <a:t> </a:t>
            </a:r>
            <a:r>
              <a:rPr lang="en-US" sz="2000" dirty="0" err="1" smtClean="0"/>
              <a:t>Derg</a:t>
            </a:r>
            <a:r>
              <a:rPr lang="cs-CZ" sz="2000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přezdívka „Smaragdový “ nebo „Zelený“ ostrov díky bujné vegetaci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hlodavci, ptáci, ovce, nežijí hadi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mírné oceánské podnebí </a:t>
            </a: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latin typeface="Courier New" pitchFamily="49" charset="0"/>
                <a:cs typeface="Courier New" pitchFamily="49" charset="0"/>
              </a:rPr>
              <a:t>Geografie</a:t>
            </a:r>
            <a:endParaRPr lang="cs-CZ" sz="4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2/2a/EU-Ireland.svg/713px-EU-Ire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27450" cy="5661248"/>
          </a:xfrm>
          <a:prstGeom prst="rect">
            <a:avLst/>
          </a:prstGeom>
          <a:noFill/>
        </p:spPr>
      </p:pic>
      <p:pic>
        <p:nvPicPr>
          <p:cNvPr id="31746" name="Picture 2" descr="Soubor:Irland kar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352" y="1268760"/>
            <a:ext cx="4685647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latin typeface="Courier New" pitchFamily="49" charset="0"/>
                <a:cs typeface="Courier New" pitchFamily="49" charset="0"/>
              </a:rPr>
              <a:t>Administrativní dělení</a:t>
            </a:r>
            <a:endParaRPr lang="cs-CZ" sz="4800" dirty="0"/>
          </a:p>
        </p:txBody>
      </p:sp>
      <p:sp>
        <p:nvSpPr>
          <p:cNvPr id="3" name="Obdélník 2"/>
          <p:cNvSpPr/>
          <p:nvPr/>
        </p:nvSpPr>
        <p:spPr>
          <a:xfrm>
            <a:off x="0" y="980728"/>
            <a:ext cx="91440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 Irsko se dělí na 4 provincie (království): </a:t>
            </a:r>
            <a:r>
              <a:rPr lang="de-DE" dirty="0" err="1" smtClean="0"/>
              <a:t>Connacht</a:t>
            </a:r>
            <a:r>
              <a:rPr lang="de-DE" dirty="0" smtClean="0"/>
              <a:t>, </a:t>
            </a:r>
            <a:r>
              <a:rPr lang="de-DE" dirty="0" err="1" smtClean="0"/>
              <a:t>Leinster</a:t>
            </a:r>
            <a:r>
              <a:rPr lang="de-DE" dirty="0" smtClean="0"/>
              <a:t>, </a:t>
            </a:r>
            <a:r>
              <a:rPr lang="de-DE" dirty="0" smtClean="0"/>
              <a:t>Munster </a:t>
            </a:r>
            <a:r>
              <a:rPr lang="de-DE" dirty="0" smtClean="0"/>
              <a:t>a </a:t>
            </a:r>
            <a:r>
              <a:rPr lang="de-DE" dirty="0" smtClean="0"/>
              <a:t>Ulster</a:t>
            </a:r>
            <a:r>
              <a:rPr lang="cs-CZ" dirty="0" smtClean="0"/>
              <a:t> (dříve i </a:t>
            </a:r>
            <a:r>
              <a:rPr lang="de-DE" dirty="0" err="1" smtClean="0"/>
              <a:t>Meath</a:t>
            </a:r>
            <a:r>
              <a:rPr lang="cs-CZ" dirty="0" smtClean="0"/>
              <a:t>, stal se součástí </a:t>
            </a:r>
            <a:r>
              <a:rPr lang="cs-CZ" dirty="0" err="1" smtClean="0"/>
              <a:t>Leinsteru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 platí systém </a:t>
            </a:r>
            <a:r>
              <a:rPr lang="cs-CZ" dirty="0" smtClean="0"/>
              <a:t>26 </a:t>
            </a:r>
            <a:r>
              <a:rPr lang="cs-CZ" dirty="0" smtClean="0"/>
              <a:t>hrabství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242088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atin typeface="Courier New" pitchFamily="49" charset="0"/>
                <a:cs typeface="Courier New" pitchFamily="49" charset="0"/>
              </a:rPr>
              <a:t>Hospodářství</a:t>
            </a:r>
            <a:endParaRPr lang="cs-CZ" sz="4400" dirty="0"/>
          </a:p>
        </p:txBody>
      </p:sp>
      <p:sp>
        <p:nvSpPr>
          <p:cNvPr id="6" name="Obdélník 5"/>
          <p:cNvSpPr/>
          <p:nvPr/>
        </p:nvSpPr>
        <p:spPr>
          <a:xfrm>
            <a:off x="0" y="3140968"/>
            <a:ext cx="914399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Zemědělství:  - je málo rozšířené</a:t>
            </a:r>
            <a:br>
              <a:rPr lang="cs-CZ" dirty="0" smtClean="0"/>
            </a:br>
            <a:r>
              <a:rPr lang="cs-CZ" dirty="0" smtClean="0"/>
              <a:t>	- chov ovcí pro vlnu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 Průmysl: - málo </a:t>
            </a:r>
            <a:r>
              <a:rPr lang="cs-CZ" dirty="0" smtClean="0"/>
              <a:t>nerostných surovin</a:t>
            </a:r>
            <a:br>
              <a:rPr lang="cs-CZ" dirty="0" smtClean="0"/>
            </a:br>
            <a:r>
              <a:rPr lang="cs-CZ" dirty="0" smtClean="0"/>
              <a:t>	- </a:t>
            </a:r>
            <a:r>
              <a:rPr lang="cs-CZ" dirty="0" err="1" smtClean="0"/>
              <a:t>težba</a:t>
            </a:r>
            <a:r>
              <a:rPr lang="cs-CZ" dirty="0" smtClean="0"/>
              <a:t>: olovo, zinek, </a:t>
            </a:r>
            <a:r>
              <a:rPr lang="cs-CZ" dirty="0" smtClean="0"/>
              <a:t>měď, rašelina, stavební materiál, stříbro a zemní </a:t>
            </a:r>
            <a:r>
              <a:rPr lang="cs-CZ" dirty="0" smtClean="0"/>
              <a:t>plyn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smtClean="0"/>
              <a:t>- průmysl: </a:t>
            </a:r>
            <a:r>
              <a:rPr lang="cs-CZ" dirty="0" smtClean="0"/>
              <a:t>chemický, petrochemický</a:t>
            </a:r>
            <a:r>
              <a:rPr lang="cs-CZ" dirty="0" smtClean="0"/>
              <a:t>, elektronický, kovozpracující, nábytkářský a </a:t>
            </a:r>
            <a:r>
              <a:rPr lang="cs-CZ" dirty="0" smtClean="0"/>
              <a:t>	potravinářský</a:t>
            </a:r>
            <a:br>
              <a:rPr lang="cs-CZ" dirty="0" smtClean="0"/>
            </a:br>
            <a:r>
              <a:rPr lang="cs-CZ" dirty="0" smtClean="0"/>
              <a:t>	- výroba dopravních prostředků a nábytku </a:t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upload.wikimedia.org/wikipedia/commons/thumb/9/9c/Ireland_trad_counties_named.svg/400px-Ireland_trad_counties_name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4762500"/>
          </a:xfrm>
          <a:prstGeom prst="rect">
            <a:avLst/>
          </a:prstGeom>
          <a:noFill/>
        </p:spPr>
      </p:pic>
      <p:pic>
        <p:nvPicPr>
          <p:cNvPr id="28674" name="Picture 2" descr="Soubor:Four Provinces Flag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324"/>
            <a:ext cx="5796136" cy="38616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7504" y="486916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Dělení na hrabství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20272" y="134076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Dělení provincií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      Vlajky provincií</a:t>
            </a:r>
            <a:endParaRPr lang="cs-CZ" dirty="0"/>
          </a:p>
        </p:txBody>
      </p:sp>
      <p:pic>
        <p:nvPicPr>
          <p:cNvPr id="28678" name="Picture 6" descr="Soubor:IrelandProvincesNumbe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2424683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atin typeface="Courier New" pitchFamily="49" charset="0"/>
                <a:cs typeface="Courier New" pitchFamily="49" charset="0"/>
              </a:rPr>
              <a:t>Zajímavosti spojené s Irskem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340768"/>
            <a:ext cx="8208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Velikonoční povstání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Irská republikánská armáda (IRA</a:t>
            </a:r>
            <a:r>
              <a:rPr lang="cs-CZ" sz="2000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sv. Patrik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krásná příroda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irská </a:t>
            </a:r>
            <a:r>
              <a:rPr lang="cs-CZ" sz="2000" dirty="0" err="1" smtClean="0"/>
              <a:t>whiskey</a:t>
            </a:r>
            <a:endParaRPr lang="cs-CZ" sz="20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štěstí, skřítci </a:t>
            </a:r>
            <a:r>
              <a:rPr lang="cs-CZ" sz="2000" dirty="0" smtClean="0"/>
              <a:t>- </a:t>
            </a:r>
            <a:r>
              <a:rPr lang="cs-CZ" sz="2000" dirty="0" err="1" smtClean="0"/>
              <a:t>Leprikóni</a:t>
            </a:r>
            <a:r>
              <a:rPr lang="cs-CZ" sz="2000" dirty="0" smtClean="0"/>
              <a:t>, duha, zelená barva, poklad – zlato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irské tance – Lord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smtClean="0"/>
              <a:t>Dance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 UNESCO</a:t>
            </a:r>
            <a:r>
              <a:rPr lang="cs-CZ" sz="2000" dirty="0" smtClean="0"/>
              <a:t>: Archeologické naleziště v údolí řeky </a:t>
            </a:r>
            <a:r>
              <a:rPr lang="cs-CZ" sz="2000" dirty="0" err="1" smtClean="0"/>
              <a:t>Boyne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</a:t>
            </a:r>
            <a:r>
              <a:rPr lang="cs-CZ" sz="2000" dirty="0" err="1" smtClean="0"/>
              <a:t>Skellig</a:t>
            </a:r>
            <a:r>
              <a:rPr lang="cs-CZ" sz="2000" dirty="0" smtClean="0"/>
              <a:t> </a:t>
            </a:r>
            <a:r>
              <a:rPr lang="cs-CZ" sz="2000" dirty="0" smtClean="0"/>
              <a:t>Michael – klášterní komplex ze 7. století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262</Words>
  <Application>Microsoft Office PowerPoint</Application>
  <PresentationFormat>Předvádění na obrazovce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Irsko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Inferno</dc:creator>
  <cp:lastModifiedBy>Inferno</cp:lastModifiedBy>
  <cp:revision>52</cp:revision>
  <dcterms:created xsi:type="dcterms:W3CDTF">2012-12-02T19:44:01Z</dcterms:created>
  <dcterms:modified xsi:type="dcterms:W3CDTF">2012-12-03T19:49:54Z</dcterms:modified>
</cp:coreProperties>
</file>